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2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A9A9A"/>
    <a:srgbClr val="004A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91" autoAdjust="0"/>
    <p:restoredTop sz="96231" autoAdjust="0"/>
  </p:normalViewPr>
  <p:slideViewPr>
    <p:cSldViewPr>
      <p:cViewPr>
        <p:scale>
          <a:sx n="94" d="100"/>
          <a:sy n="94" d="100"/>
        </p:scale>
        <p:origin x="-1056" y="3030"/>
      </p:cViewPr>
      <p:guideLst>
        <p:guide orient="horz" pos="2880"/>
        <p:guide pos="2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046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r">
              <a:defRPr sz="1100"/>
            </a:lvl1pPr>
          </a:lstStyle>
          <a:p>
            <a:fld id="{40DCB678-6BB8-244E-9703-4566E6BF5B26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83" tIns="41591" rIns="83183" bIns="415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603"/>
            <a:ext cx="5388610" cy="3884421"/>
          </a:xfrm>
          <a:prstGeom prst="rect">
            <a:avLst/>
          </a:prstGeom>
        </p:spPr>
        <p:txBody>
          <a:bodyPr vert="horz" lIns="83183" tIns="41591" rIns="83183" bIns="41591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046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r">
              <a:defRPr sz="1100"/>
            </a:lvl1pPr>
          </a:lstStyle>
          <a:p>
            <a:fld id="{2D55766A-761E-E34B-B14C-96464E3AB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208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325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004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694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4907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16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329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1415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55766A-761E-E34B-B14C-96464E3AB0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92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322465"/>
            <a:ext cx="6724251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edeservebetter@hipvhype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hyperlink" Target="http://www.lohiaworldspac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="" xmlns:a16="http://schemas.microsoft.com/office/drawing/2014/main" id="{91172394-65E4-8540-B646-A5E4A21A9DDD}"/>
              </a:ext>
            </a:extLst>
          </p:cNvPr>
          <p:cNvSpPr/>
          <p:nvPr/>
        </p:nvSpPr>
        <p:spPr>
          <a:xfrm>
            <a:off x="17236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dirty="0">
              <a:highlight>
                <a:srgbClr val="C0C0C0"/>
              </a:highlight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9299" y="1625142"/>
            <a:ext cx="4831715" cy="1292662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lang="en-US" sz="2900" spc="50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Communication</a:t>
            </a:r>
            <a:r>
              <a:rPr sz="2900" spc="-385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2900" spc="9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-</a:t>
            </a:r>
            <a:endParaRPr sz="29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lang="en-US" sz="2900" spc="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Communication Manager</a:t>
            </a:r>
            <a:endParaRPr sz="29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299" y="387553"/>
            <a:ext cx="1160145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Last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Update</a:t>
            </a:r>
            <a:r>
              <a:rPr sz="1200" spc="5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lang="en-US" sz="1200" spc="25" dirty="0" smtClean="0">
                <a:solidFill>
                  <a:srgbClr val="231F20"/>
                </a:solidFill>
                <a:latin typeface="Arial"/>
                <a:cs typeface="Arial"/>
              </a:rPr>
              <a:t>FEB</a:t>
            </a:r>
            <a:r>
              <a:rPr sz="1200" spc="-105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45" smtClean="0">
                <a:solidFill>
                  <a:srgbClr val="231F20"/>
                </a:solidFill>
                <a:latin typeface="Arial"/>
                <a:cs typeface="Arial"/>
              </a:rPr>
              <a:t>202</a:t>
            </a:r>
            <a:r>
              <a:rPr lang="en-US" sz="1200" spc="45" dirty="0" smtClean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9970377"/>
            <a:ext cx="965186" cy="3585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87553"/>
            <a:ext cx="10128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200" b="1" i="1" spc="-1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200" b="1" i="1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Approach</a:t>
            </a:r>
            <a:endParaRPr sz="1200" b="1" i="1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9296" y="365328"/>
            <a:ext cx="4441825" cy="8230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7030">
              <a:lnSpc>
                <a:spcPct val="100000"/>
              </a:lnSpc>
              <a:spcBef>
                <a:spcPts val="100"/>
              </a:spcBef>
            </a:pPr>
            <a:r>
              <a:rPr lang="en-IN" sz="1800" spc="-40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Lohia</a:t>
            </a:r>
            <a:r>
              <a:rPr lang="en-IN" sz="18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IN" sz="1800" spc="-40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Worldspace</a:t>
            </a:r>
            <a:r>
              <a:rPr sz="1800" spc="-5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is </a:t>
            </a:r>
            <a:r>
              <a:rPr sz="1800" spc="-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ethical,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socially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conscious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environmentally</a:t>
            </a:r>
            <a:r>
              <a:rPr sz="1800" spc="-3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focused  </a:t>
            </a:r>
            <a:r>
              <a:rPr sz="1800" spc="5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property </a:t>
            </a:r>
            <a:r>
              <a:rPr sz="1800" spc="-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developer,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sustainability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consulting </a:t>
            </a:r>
            <a:r>
              <a:rPr sz="18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practice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800" spc="6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provider.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50"/>
              </a:spcBef>
            </a:pP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aim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is</a:t>
            </a:r>
            <a:r>
              <a:rPr sz="1800" spc="-1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influence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800" spc="-1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build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</a:t>
            </a:r>
            <a:r>
              <a:rPr sz="1800" spc="-1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safe,  </a:t>
            </a:r>
            <a:r>
              <a:rPr sz="1800" spc="-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sustainable,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inspiring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future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deserve, 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responsibility </a:t>
            </a:r>
            <a:r>
              <a:rPr sz="1800" spc="-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is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800" spc="-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leave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cities  and regions </a:t>
            </a:r>
            <a:r>
              <a:rPr sz="1800" spc="-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 </a:t>
            </a:r>
            <a:r>
              <a:rPr sz="18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 </a:t>
            </a:r>
            <a:r>
              <a:rPr sz="1800" spc="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condition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than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 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found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them.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502284">
              <a:lnSpc>
                <a:spcPct val="100000"/>
              </a:lnSpc>
              <a:spcBef>
                <a:spcPts val="850"/>
              </a:spcBef>
            </a:pP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u="sng" spc="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Projects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team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deliver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durable,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low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impact,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high </a:t>
            </a:r>
            <a:r>
              <a:rPr sz="18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performance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housing 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precincts</a:t>
            </a:r>
            <a:r>
              <a:rPr sz="1800" spc="-1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that</a:t>
            </a:r>
            <a:r>
              <a:rPr sz="1800" spc="-1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are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environmentally  sustainable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connected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communities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which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they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are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built.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219075">
              <a:lnSpc>
                <a:spcPct val="100000"/>
              </a:lnSpc>
              <a:spcBef>
                <a:spcPts val="850"/>
              </a:spcBef>
            </a:pP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 </a:t>
            </a:r>
            <a:r>
              <a:rPr sz="1800" u="sng" spc="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Sustainability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practice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advises </a:t>
            </a:r>
            <a:r>
              <a:rPr sz="18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range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state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governments,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local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council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38735">
              <a:lnSpc>
                <a:spcPct val="100000"/>
              </a:lnSpc>
            </a:pP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authorities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businesses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across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variety 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sectors </a:t>
            </a:r>
            <a:r>
              <a:rPr sz="1800" spc="-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 </a:t>
            </a:r>
            <a:r>
              <a:rPr lang="en-US"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India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on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frameworks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processes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reduce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their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environmental  </a:t>
            </a:r>
            <a:r>
              <a:rPr sz="18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impact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manage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impacts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Climate  </a:t>
            </a:r>
            <a:r>
              <a:rPr sz="1800" spc="-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Change.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6350">
              <a:lnSpc>
                <a:spcPct val="100000"/>
              </a:lnSpc>
              <a:spcBef>
                <a:spcPts val="850"/>
              </a:spcBef>
            </a:pP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 </a:t>
            </a:r>
            <a:r>
              <a:rPr sz="1800" u="sng" spc="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Collective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workshare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spaces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aim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 </a:t>
            </a:r>
            <a:r>
              <a:rPr sz="18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foster </a:t>
            </a:r>
            <a:r>
              <a:rPr sz="18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culture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collaboration,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learning 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800" spc="-114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mutual</a:t>
            </a:r>
            <a:r>
              <a:rPr sz="1800" spc="-114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success</a:t>
            </a:r>
            <a:r>
              <a:rPr sz="1800" spc="-114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</a:t>
            </a:r>
            <a:r>
              <a:rPr sz="1800" spc="-114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sustainably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minded  </a:t>
            </a:r>
            <a:r>
              <a:rPr sz="18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businesses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seeking </a:t>
            </a:r>
            <a:r>
              <a:rPr sz="18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8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create </a:t>
            </a:r>
            <a:r>
              <a:rPr sz="1800" spc="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  </a:t>
            </a:r>
            <a:r>
              <a:rPr sz="18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products,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services, systems </a:t>
            </a:r>
            <a:r>
              <a:rPr sz="18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buildings 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future</a:t>
            </a:r>
            <a:r>
              <a:rPr sz="18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6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</a:t>
            </a:r>
            <a:r>
              <a:rPr sz="1800" spc="-10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8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deserve.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99" y="322465"/>
            <a:ext cx="247586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80" dirty="0">
                <a:latin typeface="Roboto Medium" panose="02000000000000000000" pitchFamily="2" charset="0"/>
                <a:ea typeface="Roboto Medium" panose="02000000000000000000" pitchFamily="2" charset="0"/>
              </a:rPr>
              <a:t>About </a:t>
            </a:r>
            <a:r>
              <a:rPr i="1" spc="40" dirty="0">
                <a:latin typeface="Roboto Medium" panose="02000000000000000000" pitchFamily="2" charset="0"/>
                <a:ea typeface="Roboto Medium" panose="02000000000000000000" pitchFamily="2" charset="0"/>
              </a:rPr>
              <a:t>the</a:t>
            </a:r>
            <a:r>
              <a:rPr i="1" spc="-48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i="1" spc="-35" dirty="0">
                <a:latin typeface="Roboto Medium" panose="02000000000000000000" pitchFamily="2" charset="0"/>
                <a:ea typeface="Roboto Medium" panose="02000000000000000000" pitchFamily="2" charset="0"/>
              </a:rPr>
              <a:t>Role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99" y="1387932"/>
            <a:ext cx="3296285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8620" algn="just">
              <a:lnSpc>
                <a:spcPct val="100000"/>
              </a:lnSpc>
              <a:spcBef>
                <a:spcPts val="100"/>
              </a:spcBef>
            </a:pPr>
            <a:r>
              <a:rPr lang="en-IN" sz="1000" spc="-1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Lohia</a:t>
            </a:r>
            <a:r>
              <a:rPr lang="en-IN" sz="1000" spc="-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IN" sz="1000" spc="-1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Worldspace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provides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advice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commercially 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grounded,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yet ambitious.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pursue exceptional 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outcomes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are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socially,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environmentally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284480" algn="just">
              <a:lnSpc>
                <a:spcPct val="100000"/>
              </a:lnSpc>
            </a:pP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economically</a:t>
            </a:r>
            <a:r>
              <a:rPr sz="1000" spc="-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sustainable</a:t>
            </a:r>
            <a:r>
              <a:rPr sz="1000" spc="-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enable</a:t>
            </a:r>
            <a:r>
              <a:rPr sz="1000" spc="-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action</a:t>
            </a:r>
            <a:r>
              <a:rPr sz="1000" spc="-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across 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government, institutions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17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organisations.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139700" algn="just">
              <a:lnSpc>
                <a:spcPct val="100000"/>
              </a:lnSpc>
              <a:spcBef>
                <a:spcPts val="850"/>
              </a:spcBef>
            </a:pP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seek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partner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with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those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who</a:t>
            </a:r>
            <a:r>
              <a:rPr sz="10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are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willing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think  strategically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achieve</a:t>
            </a:r>
            <a:r>
              <a:rPr sz="1000" spc="-18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better.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313055" algn="just">
              <a:lnSpc>
                <a:spcPct val="100000"/>
              </a:lnSpc>
              <a:spcBef>
                <a:spcPts val="850"/>
              </a:spcBef>
            </a:pP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lead,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collaborate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support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others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deliver 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impact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build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</a:t>
            </a:r>
            <a:r>
              <a:rPr sz="1000" u="sng" spc="-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Cities</a:t>
            </a:r>
            <a:r>
              <a:rPr sz="1000" u="sng" spc="-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u="sng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Regions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,</a:t>
            </a:r>
            <a:r>
              <a:rPr sz="10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Buildings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,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000" u="sng" spc="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Better</a:t>
            </a:r>
            <a:r>
              <a:rPr sz="1000" u="sng" spc="-16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u="sng" spc="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Businesses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marR="91440" algn="just">
              <a:lnSpc>
                <a:spcPct val="100000"/>
              </a:lnSpc>
              <a:spcBef>
                <a:spcPts val="850"/>
              </a:spcBef>
            </a:pPr>
            <a:r>
              <a:rPr sz="1000" spc="15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</a:t>
            </a:r>
            <a:r>
              <a:rPr sz="1000" spc="-4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US" sz="1000" spc="3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Communication Manager - The principal point of contact between a business and its customers. Communication Managers will in charge of overseeing all internal and external communications for a us, ensuring its message is consistent and engaging. Also control the Brand Guidelines, their main duties include preparing detailed media reports, press releases, and marketing materials.</a:t>
            </a:r>
            <a:endParaRPr lang="en-US" sz="1000" spc="35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1779924"/>
              </p:ext>
            </p:extLst>
          </p:nvPr>
        </p:nvGraphicFramePr>
        <p:xfrm>
          <a:off x="4707001" y="1429207"/>
          <a:ext cx="2421255" cy="1264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6179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800" spc="10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Role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800" spc="30" dirty="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Business</a:t>
                      </a:r>
                      <a:r>
                        <a:rPr lang="en-US" sz="800" spc="30" baseline="0" dirty="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 Development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  <a:p>
                      <a:pPr marL="2222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US" sz="800" spc="15" dirty="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Sales</a:t>
                      </a:r>
                      <a:r>
                        <a:rPr lang="en-US" sz="800" spc="15" baseline="0" dirty="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 Manager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374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179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800" spc="20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Location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800" spc="25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New Delhi</a:t>
                      </a:r>
                      <a:endParaRPr sz="800" dirty="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19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800" spc="25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Starting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en-US" sz="800" spc="-30" dirty="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Mar</a:t>
                      </a:r>
                      <a:r>
                        <a:rPr sz="800" spc="-45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 </a:t>
                      </a:r>
                      <a:r>
                        <a:rPr sz="800" spc="-10" smtClean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2021</a:t>
                      </a:r>
                      <a:endParaRPr sz="800" dirty="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19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800" spc="15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Status</a:t>
                      </a:r>
                      <a:endParaRPr sz="80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800" spc="20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Fulltime/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 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</a:rPr>
                        <a:t>0.8</a:t>
                      </a:r>
                      <a:endParaRPr sz="800" dirty="0"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432003" y="5041900"/>
            <a:ext cx="6696075" cy="4863528"/>
            <a:chOff x="432003" y="5041900"/>
            <a:chExt cx="6696075" cy="4863528"/>
          </a:xfrm>
        </p:grpSpPr>
        <p:sp>
          <p:nvSpPr>
            <p:cNvPr id="6" name="object 6"/>
            <p:cNvSpPr/>
            <p:nvPr/>
          </p:nvSpPr>
          <p:spPr>
            <a:xfrm>
              <a:off x="432003" y="5041900"/>
              <a:ext cx="6696075" cy="4863528"/>
            </a:xfrm>
            <a:custGeom>
              <a:avLst/>
              <a:gdLst/>
              <a:ahLst/>
              <a:cxnLst/>
              <a:rect l="l" t="t" r="r" b="b"/>
              <a:pathLst>
                <a:path w="6696075" h="4986020">
                  <a:moveTo>
                    <a:pt x="6695998" y="0"/>
                  </a:moveTo>
                  <a:lnTo>
                    <a:pt x="0" y="0"/>
                  </a:lnTo>
                  <a:lnTo>
                    <a:pt x="0" y="4985994"/>
                  </a:lnTo>
                  <a:lnTo>
                    <a:pt x="6695998" y="4985994"/>
                  </a:lnTo>
                  <a:lnTo>
                    <a:pt x="66959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50276" y="5402681"/>
              <a:ext cx="4259453" cy="4019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98262" y="10145703"/>
            <a:ext cx="214249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We</a:t>
            </a:r>
            <a:r>
              <a:rPr sz="800" i="1" spc="-4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always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seek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to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2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be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3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better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and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to</a:t>
            </a:r>
            <a:r>
              <a:rPr sz="800" i="1" spc="-4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do</a:t>
            </a:r>
            <a:r>
              <a:rPr sz="800" i="1" spc="-4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8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better.</a:t>
            </a:r>
            <a:endParaRPr sz="8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07714" y="6146673"/>
            <a:ext cx="36068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spc="50" dirty="0">
                <a:solidFill>
                  <a:srgbClr val="FFFFFF"/>
                </a:solidFill>
                <a:latin typeface="Arial"/>
                <a:cs typeface="Arial"/>
              </a:rPr>
              <a:t>eo</a:t>
            </a:r>
            <a:r>
              <a:rPr sz="800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spc="2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7584" y="8191322"/>
            <a:ext cx="32639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spc="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spc="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spc="4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0917" y="8191322"/>
            <a:ext cx="52705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800" spc="40" dirty="0">
                <a:solidFill>
                  <a:srgbClr val="FFFFFF"/>
                </a:solidFill>
                <a:latin typeface="Arial"/>
                <a:cs typeface="Arial"/>
              </a:rPr>
              <a:t>Prosperity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3407054" y="7251700"/>
            <a:ext cx="762000" cy="7789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14" y="7337687"/>
            <a:ext cx="340771" cy="5420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299" y="387553"/>
            <a:ext cx="18351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Experience and</a:t>
            </a:r>
            <a:r>
              <a:rPr sz="1200" i="1" spc="-15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2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Attributes</a:t>
            </a:r>
            <a:endParaRPr sz="12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9931" y="390728"/>
            <a:ext cx="86486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2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MUST</a:t>
            </a:r>
            <a:r>
              <a:rPr sz="1000" i="1" spc="-7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HAVES</a:t>
            </a:r>
            <a:endParaRPr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9296" y="627824"/>
            <a:ext cx="4352290" cy="4593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205104" indent="-180340" algn="just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Deep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alignment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Values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active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interest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design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sustainability</a:t>
            </a:r>
            <a:r>
              <a:rPr sz="1000" spc="-5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essential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any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People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indent="-180340" algn="just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spc="25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</a:t>
            </a:r>
            <a:r>
              <a:rPr sz="1000" spc="-5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established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network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industry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collaborators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marR="17780" indent="-180340" algn="just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spc="3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Ability</a:t>
            </a:r>
            <a:r>
              <a:rPr sz="1000" spc="-45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think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logically,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analyse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assess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opportunities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risks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solutions and</a:t>
            </a:r>
            <a:r>
              <a:rPr sz="1000" spc="-2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outcomes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marR="67945" indent="-180340" algn="just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Maintains professional and technical knowledge by attending educational workshops, reviewing professional publications, establishing personal networks, and participating in professional societies.</a:t>
            </a:r>
          </a:p>
          <a:p>
            <a:pPr marL="192405" marR="67945" indent="-180340" algn="just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Contributes to team effort by accomplishing related results as needed.</a:t>
            </a:r>
          </a:p>
          <a:p>
            <a:pPr marL="192405" marR="67945" indent="-180340" algn="just">
              <a:buFontTx/>
              <a:buChar char="–"/>
              <a:tabLst>
                <a:tab pos="193040" algn="l"/>
              </a:tabLst>
            </a:pPr>
            <a:r>
              <a:rPr lang="en-US" sz="1000" spc="3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In this position, you will be in charge of producing high-quality content that engages customers and builds brand recognition.</a:t>
            </a:r>
          </a:p>
          <a:p>
            <a:pPr marL="192405" marR="67945" indent="-180340" algn="just">
              <a:buFontTx/>
              <a:buChar char="–"/>
              <a:tabLst>
                <a:tab pos="193040" algn="l"/>
              </a:tabLst>
            </a:pPr>
            <a:r>
              <a:rPr lang="en-US" sz="1000" spc="3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Main duties will include creating informative content, press releases, articles, and media opportunities to share our company’s brand, products, and services.</a:t>
            </a:r>
          </a:p>
          <a:p>
            <a:pPr marL="192405" marR="6794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Char char="–"/>
            </a:pPr>
            <a:endParaRPr sz="11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NICE </a:t>
            </a:r>
            <a:r>
              <a:rPr sz="1000" i="1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TO</a:t>
            </a:r>
            <a:r>
              <a:rPr sz="1000" i="1" spc="-55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000" i="1" spc="-10" smtClean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HAVES</a:t>
            </a:r>
            <a:endParaRPr lang="en-US" sz="1000" i="1" spc="-10" dirty="0" smtClean="0">
              <a:solidFill>
                <a:srgbClr val="231F20"/>
              </a:solidFill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sz="1000" i="1" spc="-10" smtClean="0">
              <a:solidFill>
                <a:srgbClr val="231F20"/>
              </a:solidFill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Closing skills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Team management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Negotiation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Self-confidence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Product knowledge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Brilliant Presentation skills</a:t>
            </a:r>
          </a:p>
          <a:p>
            <a:pPr marL="192405" marR="67945" indent="-180340"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Client relationships</a:t>
            </a:r>
          </a:p>
          <a:p>
            <a:pPr marL="192405" marR="62230" indent="-180340" algn="just">
              <a:lnSpc>
                <a:spcPct val="100000"/>
              </a:lnSpc>
              <a:spcBef>
                <a:spcPts val="670"/>
              </a:spcBef>
              <a:buChar char="–"/>
              <a:tabLst>
                <a:tab pos="193040" algn="l"/>
              </a:tabLst>
            </a:pP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300" y="387553"/>
            <a:ext cx="4235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9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</a:t>
            </a:r>
            <a:r>
              <a:rPr sz="12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as</a:t>
            </a:r>
            <a:r>
              <a:rPr sz="1200" i="1" spc="-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k</a:t>
            </a:r>
            <a:r>
              <a:rPr sz="1200" i="1" spc="-2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s</a:t>
            </a:r>
            <a:endParaRPr sz="12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9296" y="306031"/>
            <a:ext cx="4362450" cy="490711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000" i="1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PROJECT </a:t>
            </a:r>
            <a:r>
              <a:rPr sz="1000" i="1" spc="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DIRECTION </a:t>
            </a:r>
            <a:r>
              <a:rPr sz="1000" i="1" spc="-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&amp; </a:t>
            </a:r>
            <a:r>
              <a:rPr sz="1000" i="1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CLIENT </a:t>
            </a:r>
            <a:r>
              <a:rPr sz="1000" i="1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RELATIONSHIP</a:t>
            </a:r>
            <a:r>
              <a:rPr sz="1000" i="1" spc="-11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000" i="1" spc="15" smtClean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MANAGEMENT</a:t>
            </a:r>
            <a:endParaRPr lang="en-US" sz="1000" i="1" spc="15" dirty="0" smtClean="0">
              <a:solidFill>
                <a:srgbClr val="231F20"/>
              </a:solidFill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92405" marR="193040" indent="-180340" fontAlgn="base">
              <a:spcBef>
                <a:spcPts val="100"/>
              </a:spcBef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192405" marR="193040" indent="-180340" fontAlgn="base">
              <a:spcBef>
                <a:spcPts val="100"/>
              </a:spcBef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Implementing all brand-led initiatives in the market across all audience segments and touch points, including Digital, POS, PR, ATL/Mass media with the goal of achieving the organization and brands India business and strategic priorities.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Create informative and interesting press releases, press kits, newsletters, and related marketing materials.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Develop and implement effective communication strategies that build customer loyalty programs, brand awareness, and customer satisfaction.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Prepare detailed media activity reports.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Plan and manage the design, content, and production of all marketing materials.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 with different marketing departments to generate new ideas and strategies.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Supervise projects to guarantee all content is publication-ready.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Create communication </a:t>
            </a:r>
            <a:r>
              <a:rPr lang="en-US" sz="1000" spc="25" dirty="0" err="1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partten</a:t>
            </a: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for new products, launches, events, and promotions.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Lead &amp; Maintain good relationship with the public relations staff.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Respond to communication-related issues in a timely manner.</a:t>
            </a:r>
          </a:p>
          <a:p>
            <a:pPr marL="192405" marR="193040" indent="-180340" fontAlgn="base">
              <a:spcBef>
                <a:spcPts val="100"/>
              </a:spcBef>
              <a:buFontTx/>
              <a:buChar char="–"/>
              <a:tabLst>
                <a:tab pos="193040" algn="l"/>
              </a:tabLst>
            </a:pPr>
            <a:r>
              <a:rPr lang="en-US" sz="1000" spc="2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Manage local external agencies for advertising, digital, media, PR, BTL asset designing and creation and deployment</a:t>
            </a: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endParaRPr lang="en-US" sz="1000" spc="25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marR="193040" indent="-180340" fontAlgn="base">
              <a:spcBef>
                <a:spcPts val="100"/>
              </a:spcBef>
              <a:buChar char="–"/>
              <a:tabLst>
                <a:tab pos="193040" algn="l"/>
              </a:tabLst>
            </a:pPr>
            <a:endParaRPr lang="en-US" sz="1000" spc="25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fontAlgn="base"/>
            <a:endParaRPr lang="en-US" sz="1000" spc="20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fontAlgn="base">
              <a:buFontTx/>
              <a:buChar char="-"/>
            </a:pPr>
            <a:endParaRPr lang="en-US" sz="1000" spc="20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r>
              <a:rPr lang="en-US" sz="1000" spc="20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/>
            </a:r>
            <a:br>
              <a:rPr lang="en-US" sz="1000" spc="20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endParaRPr lang="en-US" sz="1000" spc="20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1450" y="4432300"/>
            <a:ext cx="4420870" cy="396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193040" indent="-180340">
              <a:spcBef>
                <a:spcPts val="100"/>
              </a:spcBef>
              <a:tabLst>
                <a:tab pos="193040" algn="l"/>
              </a:tabLst>
            </a:pPr>
            <a:r>
              <a:rPr lang="en-US" sz="1000" i="1" dirty="0" smtClean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Education, Experience Requirements: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tabLst>
                <a:tab pos="193040" algn="l"/>
              </a:tabLst>
            </a:pPr>
            <a:endParaRPr lang="en-US" sz="1000" spc="25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Bachelor’s degree in communications, journalism, public relations or relevant field.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A minimum of 5 years’ experience in a similar role.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Proven experience creating targeted content is advantageous.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Strong knowledge of communication practices and techniques.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Outstanding written and verbal communication skills.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Must be able to multitask and work well under pressure.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lang="en-US" sz="1000" dirty="0" smtClean="0"/>
              <a:t>Excellent organizational and leadership abilities.</a:t>
            </a:r>
          </a:p>
          <a:p>
            <a:pPr marL="192405" marR="19304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endParaRPr lang="en-US" sz="1000" spc="25" dirty="0" smtClean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15" smtClean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OPPORTUNITY </a:t>
            </a:r>
            <a:r>
              <a:rPr sz="1000" i="1" spc="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DEVELOPMENT </a:t>
            </a:r>
            <a:r>
              <a:rPr sz="1000" i="1" spc="-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&amp; </a:t>
            </a:r>
            <a:r>
              <a:rPr sz="1000" i="1" spc="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INDUSTRY</a:t>
            </a:r>
            <a:r>
              <a:rPr sz="1000" i="1" spc="-10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PARTICIPATION</a:t>
            </a:r>
            <a:endParaRPr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92405" marR="22225" indent="-180340">
              <a:lnSpc>
                <a:spcPct val="100000"/>
              </a:lnSpc>
              <a:spcBef>
                <a:spcPts val="670"/>
              </a:spcBef>
              <a:buChar char="–"/>
              <a:tabLst>
                <a:tab pos="193040" algn="l"/>
              </a:tabLst>
            </a:pP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Through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authentic,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deep-collaboration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build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relationships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with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strategic  partners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develop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opportunities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 </a:t>
            </a:r>
            <a:r>
              <a:rPr sz="1000" spc="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focused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on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integrated 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approaches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sustainability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that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enable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communities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cities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thrive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192405" marR="281940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Represent</a:t>
            </a:r>
            <a:r>
              <a:rPr sz="1000" spc="-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IN" sz="1000" spc="-1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Lohia</a:t>
            </a:r>
            <a:r>
              <a:rPr lang="en-IN" sz="1000" spc="-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IN" sz="1000" spc="-1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Worldspace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at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industry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events,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media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other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public 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appearances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Char char="–"/>
            </a:pPr>
            <a:endParaRPr sz="11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RESEARCH</a:t>
            </a:r>
            <a:endParaRPr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L="192405" indent="-180340" algn="just">
              <a:spcBef>
                <a:spcPts val="665"/>
              </a:spcBef>
              <a:buFontTx/>
              <a:buChar char="–"/>
              <a:tabLst>
                <a:tab pos="193040" algn="l"/>
              </a:tabLst>
            </a:pPr>
            <a:r>
              <a:rPr lang="en-US" sz="1000" spc="15" dirty="0" smtClean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Maintains professional and technical knowledge by attending educational workshops, reviewing professional publications, establishing personal networks, and participating in professional societies.</a:t>
            </a:r>
          </a:p>
          <a:p>
            <a:pPr marL="192405" indent="-180340" algn="just">
              <a:lnSpc>
                <a:spcPct val="100000"/>
              </a:lnSpc>
              <a:spcBef>
                <a:spcPts val="665"/>
              </a:spcBef>
              <a:buChar char="–"/>
              <a:tabLst>
                <a:tab pos="193040" algn="l"/>
              </a:tabLst>
            </a:pP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300" y="387553"/>
            <a:ext cx="7854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Our</a:t>
            </a:r>
            <a:r>
              <a:rPr sz="1200" i="1" spc="-10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Values</a:t>
            </a:r>
            <a:endParaRPr sz="12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9296" y="403428"/>
            <a:ext cx="433768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00000"/>
              </a:lnSpc>
              <a:spcBef>
                <a:spcPts val="100"/>
              </a:spcBef>
              <a:buChar char="–"/>
              <a:tabLst>
                <a:tab pos="193040" algn="l"/>
              </a:tabLst>
            </a:pP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Continuity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Authenticity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everything: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say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mean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mean 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what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say</a:t>
            </a:r>
            <a:endParaRPr sz="10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don’t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want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interesting,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want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good</a:t>
            </a:r>
            <a:endParaRPr sz="1000">
              <a:latin typeface="Arial"/>
              <a:cs typeface="Arial"/>
            </a:endParaRPr>
          </a:p>
          <a:p>
            <a:pPr marL="192405" marR="11747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seek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meaningful,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evidence-based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challenges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status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quo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“It’s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fun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pirate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than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joining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navy”</a:t>
            </a:r>
            <a:endParaRPr sz="1000">
              <a:latin typeface="Arial"/>
              <a:cs typeface="Arial"/>
            </a:endParaRPr>
          </a:p>
          <a:p>
            <a:pPr marL="192405" marR="139700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effort,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share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success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act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compassion: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 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collaborate,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we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don’t</a:t>
            </a:r>
            <a:r>
              <a:rPr sz="1000" spc="-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compete</a:t>
            </a:r>
            <a:endParaRPr sz="10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question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everything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always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seek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understand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WHY</a:t>
            </a:r>
            <a:endParaRPr sz="10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don’t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believe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Hype</a:t>
            </a:r>
            <a:endParaRPr sz="100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buChar char="–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always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seek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better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Arial"/>
                <a:cs typeface="Arial"/>
              </a:rPr>
              <a:t>better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9296" y="2094725"/>
            <a:ext cx="14401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i="1" spc="5" dirty="0">
                <a:solidFill>
                  <a:srgbClr val="231F2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  <a:t>#WEDESERVEBETTER</a:t>
            </a:r>
            <a:endParaRPr sz="1000" b="1" i="1" dirty="0">
              <a:latin typeface="Roboto Black" panose="02000000000000000000" pitchFamily="2" charset="0"/>
              <a:ea typeface="Roboto Black" panose="02000000000000000000" pitchFamily="2" charset="0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000" y="1886534"/>
            <a:ext cx="6546650" cy="301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respectfully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acknowledge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every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project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</a:pP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enabled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or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assisted by </a:t>
            </a:r>
            <a:r>
              <a:rPr lang="en-IN" sz="1000" spc="-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Lohia</a:t>
            </a:r>
            <a:r>
              <a:rPr lang="en-IN" sz="1000" spc="-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IN" sz="1000" spc="-5" dirty="0" err="1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Worldspace</a:t>
            </a:r>
            <a:r>
              <a:rPr sz="1000" spc="-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 </a:t>
            </a:r>
            <a:r>
              <a:rPr lang="en-US"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India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exists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on 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traditional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aboriginal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lands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which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have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been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sustained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 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thousands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of</a:t>
            </a:r>
            <a:r>
              <a:rPr sz="1000" spc="-1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years.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R="297815">
              <a:lnSpc>
                <a:spcPct val="100000"/>
              </a:lnSpc>
              <a:spcBef>
                <a:spcPts val="850"/>
              </a:spcBef>
            </a:pP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We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honour their ongoing connection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these </a:t>
            </a:r>
            <a:r>
              <a:rPr sz="10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lands</a:t>
            </a:r>
            <a:r>
              <a:rPr lang="en-US" sz="10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,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seek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respectfully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acknowledge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traditional 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custodians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our</a:t>
            </a:r>
            <a:r>
              <a:rPr sz="1000" spc="-15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work.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r>
              <a:rPr sz="10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—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r>
              <a:rPr sz="1000" spc="1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additional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information,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questions</a:t>
            </a:r>
            <a:r>
              <a:rPr sz="1000" spc="-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unturned,</a:t>
            </a: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R="81915">
              <a:lnSpc>
                <a:spcPct val="100000"/>
              </a:lnSpc>
            </a:pPr>
            <a:r>
              <a:rPr sz="1000" spc="3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collaboration</a:t>
            </a:r>
            <a:r>
              <a:rPr sz="1000" spc="-4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3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opportunities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project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enquiries</a:t>
            </a:r>
            <a:r>
              <a:rPr sz="1000" spc="-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please  </a:t>
            </a:r>
            <a:r>
              <a:rPr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get </a:t>
            </a:r>
            <a:r>
              <a:rPr sz="1000" spc="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</a:t>
            </a:r>
            <a:r>
              <a:rPr sz="1000" spc="-12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touch.</a:t>
            </a:r>
            <a:endParaRPr lang="en-US" sz="1000" spc="20" dirty="0">
              <a:solidFill>
                <a:srgbClr val="231F2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R="81915">
              <a:lnSpc>
                <a:spcPct val="100000"/>
              </a:lnSpc>
            </a:pPr>
            <a:endParaRPr sz="10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US"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Centrum Plaza Mall,</a:t>
            </a:r>
          </a:p>
          <a:p>
            <a:pPr>
              <a:lnSpc>
                <a:spcPct val="100000"/>
              </a:lnSpc>
            </a:pPr>
            <a:r>
              <a:rPr lang="en-US" sz="1000" spc="4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Mg Road, New Delhi </a:t>
            </a:r>
          </a:p>
          <a:p>
            <a:pPr>
              <a:lnSpc>
                <a:spcPct val="100000"/>
              </a:lnSpc>
            </a:pPr>
            <a:r>
              <a:rPr sz="1000" spc="-6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T. </a:t>
            </a:r>
            <a:r>
              <a:rPr lang="en-US"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(91)</a:t>
            </a:r>
            <a:r>
              <a:rPr sz="1000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  <a:r>
              <a:rPr lang="en-US" sz="1000" spc="75" dirty="0">
                <a:solidFill>
                  <a:srgbClr val="231F2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9811415777</a:t>
            </a:r>
            <a:endParaRPr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R="1405890">
              <a:lnSpc>
                <a:spcPct val="100000"/>
              </a:lnSpc>
              <a:spcBef>
                <a:spcPts val="850"/>
              </a:spcBef>
            </a:pPr>
            <a:r>
              <a:rPr sz="10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  <a:hlinkClick r:id="rId3"/>
              </a:rPr>
              <a:t>wedeservebetter@</a:t>
            </a:r>
            <a:r>
              <a:rPr lang="en-US" sz="10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  <a:hlinkClick r:id="rId3"/>
              </a:rPr>
              <a:t>lohiaworldspace</a:t>
            </a:r>
            <a:r>
              <a:rPr sz="10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  <a:hlinkClick r:id="rId3"/>
              </a:rPr>
              <a:t>.com </a:t>
            </a:r>
            <a:r>
              <a:rPr sz="1000" i="1" spc="30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endParaRPr lang="en-US" sz="1000" i="1" spc="30" dirty="0">
              <a:solidFill>
                <a:srgbClr val="231F20"/>
              </a:solidFill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R="1405890">
              <a:lnSpc>
                <a:spcPct val="100000"/>
              </a:lnSpc>
              <a:spcBef>
                <a:spcPts val="850"/>
              </a:spcBef>
            </a:pPr>
            <a:r>
              <a:rPr lang="en-US" sz="1000" i="1" spc="2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  <a:hlinkClick r:id="rId4"/>
              </a:rPr>
              <a:t>www.LohiaWorldspace</a:t>
            </a:r>
            <a:r>
              <a:rPr sz="1000" i="1" spc="2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  <a:hlinkClick r:id="rId4"/>
              </a:rPr>
              <a:t>.com</a:t>
            </a:r>
            <a:endParaRPr lang="en-US"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  <a:p>
            <a:pPr marR="1405890">
              <a:lnSpc>
                <a:spcPct val="100000"/>
              </a:lnSpc>
              <a:spcBef>
                <a:spcPts val="850"/>
              </a:spcBef>
            </a:pPr>
            <a:r>
              <a:rPr sz="1000" i="1" spc="7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©</a:t>
            </a:r>
            <a:r>
              <a:rPr sz="1000" i="1" spc="-4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</a:t>
            </a:r>
            <a:r>
              <a:rPr lang="en-IN" sz="1000" i="1" spc="-15" dirty="0">
                <a:solidFill>
                  <a:srgbClr val="231F2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LOHIA WORLDSPACE</a:t>
            </a:r>
            <a:endParaRPr sz="1000" i="1" dirty="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9" y="10051593"/>
            <a:ext cx="746561" cy="2773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484" y="4773958"/>
            <a:ext cx="719340" cy="11442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942</Words>
  <Application>Microsoft Macintosh PowerPoint</Application>
  <PresentationFormat>Custom</PresentationFormat>
  <Paragraphs>114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About the Role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DC_1</dc:creator>
  <cp:lastModifiedBy>hp</cp:lastModifiedBy>
  <cp:revision>33</cp:revision>
  <dcterms:created xsi:type="dcterms:W3CDTF">2020-12-18T10:41:17Z</dcterms:created>
  <dcterms:modified xsi:type="dcterms:W3CDTF">2021-02-26T12:42:08Z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2020-12-18T00:00:00Z</vt:filetime>
  </property>
</Properties>
</file>